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55"/>
  </p:notesMasterIdLst>
  <p:sldIdLst>
    <p:sldId id="257" r:id="rId5"/>
    <p:sldId id="258" r:id="rId6"/>
    <p:sldId id="489" r:id="rId7"/>
    <p:sldId id="490" r:id="rId8"/>
    <p:sldId id="499" r:id="rId9"/>
    <p:sldId id="491" r:id="rId10"/>
    <p:sldId id="492" r:id="rId11"/>
    <p:sldId id="500" r:id="rId12"/>
    <p:sldId id="502" r:id="rId13"/>
    <p:sldId id="503" r:id="rId14"/>
    <p:sldId id="504" r:id="rId15"/>
    <p:sldId id="505" r:id="rId16"/>
    <p:sldId id="493" r:id="rId17"/>
    <p:sldId id="506" r:id="rId18"/>
    <p:sldId id="507" r:id="rId19"/>
    <p:sldId id="494" r:id="rId20"/>
    <p:sldId id="508" r:id="rId21"/>
    <p:sldId id="509" r:id="rId22"/>
    <p:sldId id="495" r:id="rId23"/>
    <p:sldId id="496" r:id="rId24"/>
    <p:sldId id="497" r:id="rId25"/>
    <p:sldId id="498" r:id="rId26"/>
    <p:sldId id="501" r:id="rId27"/>
    <p:sldId id="510" r:id="rId28"/>
    <p:sldId id="511" r:id="rId29"/>
    <p:sldId id="512" r:id="rId30"/>
    <p:sldId id="513" r:id="rId31"/>
    <p:sldId id="514" r:id="rId32"/>
    <p:sldId id="515" r:id="rId33"/>
    <p:sldId id="522" r:id="rId34"/>
    <p:sldId id="516" r:id="rId35"/>
    <p:sldId id="523" r:id="rId36"/>
    <p:sldId id="517" r:id="rId37"/>
    <p:sldId id="518" r:id="rId38"/>
    <p:sldId id="527" r:id="rId39"/>
    <p:sldId id="519" r:id="rId40"/>
    <p:sldId id="520" r:id="rId41"/>
    <p:sldId id="521" r:id="rId42"/>
    <p:sldId id="524" r:id="rId43"/>
    <p:sldId id="525" r:id="rId44"/>
    <p:sldId id="526" r:id="rId45"/>
    <p:sldId id="528" r:id="rId46"/>
    <p:sldId id="529" r:id="rId47"/>
    <p:sldId id="530" r:id="rId48"/>
    <p:sldId id="531" r:id="rId49"/>
    <p:sldId id="532" r:id="rId50"/>
    <p:sldId id="533" r:id="rId51"/>
    <p:sldId id="534" r:id="rId52"/>
    <p:sldId id="535" r:id="rId53"/>
    <p:sldId id="314" r:id="rId54"/>
  </p:sldIdLst>
  <p:sldSz cx="12192000" cy="6858000"/>
  <p:notesSz cx="6858000" cy="9144000"/>
  <p:embeddedFontLst>
    <p:embeddedFont>
      <p:font typeface="KoPubWorldDotum" panose="020B0600000101010101" charset="-127"/>
      <p:regular r:id="rId56"/>
      <p:bold r:id="rId57"/>
    </p:embeddedFont>
    <p:embeddedFont>
      <p:font typeface="KoPubWorldDotum_Pro Bold" panose="020B0600000101010101" charset="-127"/>
      <p:bold r:id="rId58"/>
    </p:embeddedFont>
    <p:embeddedFont>
      <p:font typeface="KoPubWorldDotum_Pro Light" panose="020B0600000101010101" charset="-127"/>
      <p:regular r:id="rId59"/>
    </p:embeddedFont>
    <p:embeddedFont>
      <p:font typeface="Cambria Math" panose="02040503050406030204" pitchFamily="18" charset="0"/>
      <p:regular r:id="rId60"/>
    </p:embeddedFont>
    <p:embeddedFont>
      <p:font typeface="Forte" panose="03060902040502070203" pitchFamily="66" charset="0"/>
      <p:regular r:id="rId61"/>
    </p:embeddedFont>
    <p:embeddedFont>
      <p:font typeface="KoPubWorld돋움체 Bold" panose="00000800000000000000" pitchFamily="2" charset="-127"/>
      <p:bold r:id="rId62"/>
    </p:embeddedFont>
    <p:embeddedFont>
      <p:font typeface="KoPubWorld돋움체 Light" panose="00000300000000000000" pitchFamily="2" charset="-127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에스코어 드림 3 Light" panose="020B0303030302020204" pitchFamily="34" charset="-127"/>
      <p:regular r:id="rId66"/>
    </p:embeddedFont>
    <p:embeddedFont>
      <p:font typeface="에스코어 드림 4 Regular" panose="020B0503030302020204" pitchFamily="34" charset="-127"/>
      <p:regular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1370C0"/>
    <a:srgbClr val="DF4542"/>
    <a:srgbClr val="FC5753"/>
    <a:srgbClr val="27AA35"/>
    <a:srgbClr val="33C748"/>
    <a:srgbClr val="DC9D33"/>
    <a:srgbClr val="FDBC40"/>
    <a:srgbClr val="282C34"/>
    <a:srgbClr val="FE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986"/>
  </p:normalViewPr>
  <p:slideViewPr>
    <p:cSldViewPr snapToGrid="0">
      <p:cViewPr varScale="1">
        <p:scale>
          <a:sx n="62" d="100"/>
          <a:sy n="62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2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19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02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4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24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53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230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3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62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5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73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51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40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96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633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1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95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39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33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4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3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636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097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2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68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50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46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103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42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29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04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553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6014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40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2550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9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3573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13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89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8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8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313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FF0C-A852-4A72-A166-3AAAE04EF255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8730-F7DB-4AA1-B0EE-964EB6D68D9D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DB6F-4FA1-424B-890F-CE50B9BC0E95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2943-8AB1-4FC1-9B6F-69AD2C7AB33A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47C6-F140-4E1A-A9AB-ED30DF795267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11D2-C6CF-4A06-BA4B-65A42FAB5E54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B8EAD-E75C-4BF2-9905-517C8CC4B638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D13B-EC21-403B-B07C-741219389FFC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1300A-D172-42DD-82A5-2C20AF81A705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0CBE-3CC7-409B-B301-7DDB7E68CEAE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94095-53A0-4B60-AC6A-E4E3956AC49A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6D5E1-6007-4F25-AB7A-91CE31423A85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6219047" y="2362430"/>
            <a:ext cx="5439553" cy="3047706"/>
            <a:chOff x="6219047" y="2414945"/>
            <a:chExt cx="5439553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6219047" y="2414945"/>
              <a:ext cx="5439553" cy="2277546"/>
              <a:chOff x="6219047" y="2683103"/>
              <a:chExt cx="5439553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7857046" y="4006542"/>
                <a:ext cx="3801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8.   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차원 축소</a:t>
                </a:r>
                <a:endParaRPr kumimoji="1" lang="en-US" altLang="ko-KR" sz="28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9.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비지도 학습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D86531-C5E3-46E7-BFCC-4E4B8450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409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차원으로 투영하기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 추출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주성분으로 정의한 초평면에 투영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데이터셋의 차원을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차원으로 축소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이렇게 만들어진 초평면은 분산을 최대로 보존하는 투영임이 보장됨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훈련세트를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차원으로 투영하기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with Python: 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주성분으로 정의된 평면에 훈련세트 투영하기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A178F8-F51E-4338-8960-7D0605D298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3907" y="3896513"/>
            <a:ext cx="2423342" cy="739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31FC55-600E-46A2-8749-08A9E7842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433" y="5185030"/>
            <a:ext cx="3575406" cy="751114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E287829-99AA-4E9F-9083-6F4EADD1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30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2" y="1095875"/>
                <a:ext cx="11216597" cy="2800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Scikit-Learn </a:t>
                </a:r>
                <a:r>
                  <a:rPr lang="ko-KR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사용하기</a:t>
                </a:r>
                <a:endPara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Scikit-Learn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의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PCA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모델은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SVD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분해를 사용하여 구현됨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예시코드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데이터셋의 차원을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2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로 줄이기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	(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여기에서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PCA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모델은 자동으로 데이터를 중앙에 맞춰준다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.)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	components_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속성에는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𝑊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의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transpose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 담겨 있다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2" y="1095875"/>
                <a:ext cx="11216597" cy="2800638"/>
              </a:xfrm>
              <a:prstGeom prst="rect">
                <a:avLst/>
              </a:prstGeom>
              <a:blipFill>
                <a:blip r:embed="rId3"/>
                <a:stretch>
                  <a:fillRect l="-1087" b="-4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596AE25-96CB-4BF0-8773-4EA5293C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03" y="4032646"/>
            <a:ext cx="5670235" cy="147090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2918C-8E27-446A-914B-6BFBBC16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32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설명된 분산의 비율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explained_variance_ratio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_: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주성분의 설명된 분산의 비율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이는 각 주성분의 축을 따라 있는 데이터셋의 분산 비율을 나타낸다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A6C006-A94F-4D4A-9AF9-B5FBD1E7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2866299"/>
            <a:ext cx="4859676" cy="650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BB312D-A4A1-444E-8AB9-29E2D25EF38E}"/>
              </a:ext>
            </a:extLst>
          </p:cNvPr>
          <p:cNvSpPr txBox="1"/>
          <p:nvPr/>
        </p:nvSpPr>
        <p:spPr>
          <a:xfrm>
            <a:off x="5905823" y="2860779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데이터셋 분산의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84.2%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첫번째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따라 놓여있고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14.6%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두번째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따라 놓여있다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세번째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1.2%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미만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아주 작은 양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93CC7-E6C2-484F-A8B8-DBDC7DFF0C52}"/>
              </a:ext>
            </a:extLst>
          </p:cNvPr>
          <p:cNvSpPr txBox="1"/>
          <p:nvPr/>
        </p:nvSpPr>
        <p:spPr>
          <a:xfrm>
            <a:off x="660328" y="3672282"/>
            <a:ext cx="11216597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적절한 차원 수 선택하기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축소를 하지 않고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계산한 후 훈련세트의 분산을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95%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유지하는 데 필요한 최소한의 차원 수 계산하기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05B6EF-A2AE-4048-97BA-A9537DE6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9925399-E59D-4F56-9118-5D3AB30CC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65" y="5364925"/>
            <a:ext cx="6779665" cy="12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1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 </a:t>
            </a:r>
            <a:r>
              <a:rPr lang="en-US" altLang="ko-KR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 Kernel PCA)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 축소를 위해 복잡한 비선형 투영을 수행하는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투영된 후에 샘플의 군집을 유지하거나 꼬인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가까운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데이터셋을 펼칠 때도 유용하다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1739EA-D447-458B-8D69-70783F57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85A01-B8F3-418E-8C22-6397E730B885}"/>
              </a:ext>
            </a:extLst>
          </p:cNvPr>
          <p:cNvSpPr txBox="1"/>
          <p:nvPr/>
        </p:nvSpPr>
        <p:spPr>
          <a:xfrm>
            <a:off x="670602" y="3515485"/>
            <a:ext cx="9130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Scikit-Learn,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KernelPCA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971C87-2F3D-437E-9BD7-A763F63C53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" y="4017954"/>
            <a:ext cx="6994480" cy="11274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B5ED67-5728-4EB5-A6DD-302DDBA9D4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6266" y="4966222"/>
            <a:ext cx="5376809" cy="18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5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16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 선택과 </a:t>
            </a:r>
            <a:r>
              <a:rPr lang="ko-KR" altLang="en-US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튜닝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커널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선택에 있어 명확한 성능기준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 stage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파이프라인을 만든다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kPCA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사용하여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축소를 하고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분류를 위한 로지스틱 회귀 적용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마지막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GridSearchCV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가장 좋은 커널과</a:t>
            </a:r>
            <a:b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gamma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파라미터를 찾는다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1739EA-D447-458B-8D69-70783F57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4CDCF60-E9F5-4B95-AF28-DD3C8EF1D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3891500"/>
            <a:ext cx="6119897" cy="86914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62509CB-EDE9-450C-98E7-4A5E71322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0782"/>
          <a:stretch/>
        </p:blipFill>
        <p:spPr>
          <a:xfrm>
            <a:off x="6677485" y="3840128"/>
            <a:ext cx="5106974" cy="28160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FA07DF-D25B-4556-923D-E980AC4D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03" y="5721578"/>
            <a:ext cx="5300831" cy="49310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A7FFA6-D62B-4C18-964E-7DD3BB31D540}"/>
              </a:ext>
            </a:extLst>
          </p:cNvPr>
          <p:cNvSpPr txBox="1"/>
          <p:nvPr/>
        </p:nvSpPr>
        <p:spPr>
          <a:xfrm>
            <a:off x="579773" y="5331699"/>
            <a:ext cx="3067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00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1739EA-D447-458B-8D69-70783F57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BE86A-0A09-4FE8-99DA-E12346F1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611" y="1018094"/>
            <a:ext cx="7152777" cy="57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52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선형 </a:t>
            </a: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(LLE; Locally Linear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이전과는 달리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의존하지 않는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훈련샘플이 가장 가까운 이웃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c.n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얼마나 선형적으로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연관되어 있는지를 측정한다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국부적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관계가 가장 잘 보존되는 훈련 세트의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저차원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표현을 찾는다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DCBCE6-5A74-432B-A73F-B9641460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C0ECA-2726-4D10-9CE2-3BD80DD73FBB}"/>
              </a:ext>
            </a:extLst>
          </p:cNvPr>
          <p:cNvSpPr txBox="1"/>
          <p:nvPr/>
        </p:nvSpPr>
        <p:spPr>
          <a:xfrm>
            <a:off x="1107040" y="3847980"/>
            <a:ext cx="7358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전체의 어느 한 부분에만 한정되는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또는 그런 것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반대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일반적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b="1" i="0" dirty="0">
              <a:solidFill>
                <a:schemeClr val="bg1">
                  <a:lumMod val="50000"/>
                </a:schemeClr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ABE2382-75DA-44B2-9113-6510BBF1E2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603" y="4498826"/>
            <a:ext cx="7002079" cy="11314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62A978-B6FE-4C7A-9F29-478826C38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0"/>
          <a:stretch/>
        </p:blipFill>
        <p:spPr>
          <a:xfrm>
            <a:off x="8104657" y="4253498"/>
            <a:ext cx="3574091" cy="2165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7BB041-D3D9-4E0B-89B5-85B5DC26961E}"/>
              </a:ext>
            </a:extLst>
          </p:cNvPr>
          <p:cNvSpPr txBox="1"/>
          <p:nvPr/>
        </p:nvSpPr>
        <p:spPr>
          <a:xfrm>
            <a:off x="8860623" y="3941591"/>
            <a:ext cx="266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LLE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펼쳐진 스위스 롤</a:t>
            </a:r>
            <a:endParaRPr lang="ko-KR" altLang="en-US" b="1" i="0" dirty="0">
              <a:solidFill>
                <a:schemeClr val="bg1">
                  <a:lumMod val="50000"/>
                </a:schemeClr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7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DCBCE6-5A74-432B-A73F-B9641460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0A9FE-F7EE-4228-9055-CB4061A5120C}"/>
                  </a:ext>
                </a:extLst>
              </p:cNvPr>
              <p:cNvSpPr txBox="1"/>
              <p:nvPr/>
            </p:nvSpPr>
            <p:spPr>
              <a:xfrm>
                <a:off x="670602" y="1095875"/>
                <a:ext cx="11216597" cy="5072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단계</a:t>
                </a:r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1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선형적인 지역 관계 모델링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훈련 샘플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  <m:r>
                      <a:rPr lang="ko-KR" altLang="en-US" sz="2400" i="1"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에</m:t>
                    </m:r>
                  </m:oMath>
                </a14:m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대해 가장 가까운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k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개의 샘플을 찾는다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 이웃샘플에 대한 선형 함수로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를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재구성한다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단계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1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을 거치면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가중치 행렬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40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𝑊</m:t>
                        </m:r>
                      </m:e>
                    </m:acc>
                  </m:oMath>
                </a14:m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은 훈련샘플 사이에 있는 지역 선형관계를 띰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0A9FE-F7EE-4228-9055-CB4061A51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2" y="1095875"/>
                <a:ext cx="11216597" cy="5072158"/>
              </a:xfrm>
              <a:prstGeom prst="rect">
                <a:avLst/>
              </a:prstGeom>
              <a:blipFill>
                <a:blip r:embed="rId3"/>
                <a:stretch>
                  <a:fillRect l="-1087" b="-2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23B5CD7-0EEC-4DE7-9078-B914EB07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630" y="2889318"/>
            <a:ext cx="6754176" cy="21758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EF1AA6-538E-4447-A11C-126B48A8C923}"/>
              </a:ext>
            </a:extLst>
          </p:cNvPr>
          <p:cNvSpPr/>
          <p:nvPr/>
        </p:nvSpPr>
        <p:spPr>
          <a:xfrm>
            <a:off x="3070630" y="4222678"/>
            <a:ext cx="1131500" cy="36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조건</a:t>
            </a:r>
          </a:p>
        </p:txBody>
      </p:sp>
    </p:spTree>
    <p:extLst>
      <p:ext uri="{BB962C8B-B14F-4D97-AF65-F5344CB8AC3E}">
        <p14:creationId xmlns:p14="http://schemas.microsoft.com/office/powerpoint/2010/main" val="204349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DCBCE6-5A74-432B-A73F-B9641460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C0A9FE-F7EE-4228-9055-CB4061A5120C}"/>
              </a:ext>
            </a:extLst>
          </p:cNvPr>
          <p:cNvSpPr txBox="1"/>
          <p:nvPr/>
        </p:nvSpPr>
        <p:spPr>
          <a:xfrm>
            <a:off x="670602" y="1095875"/>
            <a:ext cx="11216597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단계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관계를 보존하는 차원 축소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가능한 한 지역 선형관계가 보존되도록 훈련 샘플을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공간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 &lt; 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으로 매핑한다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가중치를 고정하고 저차원의 공간에서 샘플 이미지의 최적 위치를 찾는다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복잡도의 측면에서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대량의 데이터셋에 이를 적용하기는 어렵다는 한계가 존재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7" name="그림 6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C44905D9-8A34-44D3-8D23-D4C3C38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264" y="4113109"/>
            <a:ext cx="5913471" cy="14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4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 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projection)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선형 투영을 사용하여 데이터를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공간으로 투영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실제로 거리를 잘 보존하는 것으로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by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Wiliam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B. Johnson, and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Joram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Lindenstrauss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품질은 샘플 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/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목표 차원수에 따라 다름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sklearn.</a:t>
            </a:r>
            <a:r>
              <a:rPr lang="en-US" altLang="ko-KR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random_projection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045226-4EAE-44DC-B7B6-2A1677A8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87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80272" cy="4395133"/>
            <a:chOff x="593574" y="850681"/>
            <a:chExt cx="4780272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4673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차원의 저주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55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 축소를 위한 접근 방법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커널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PCA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1415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8.5 LLE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1494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8.3 PCA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3613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8.6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다른 차원 축소 기법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C559B1-6015-4C5B-A0FC-AFEF14CA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다차원 스케일링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(MDS; multi-dimensional scaling)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거리를 보존하면서 차원을 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[3] </a:t>
            </a:r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Isomap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샘플을 가장 가까운 이웃과 연결하는 방식으로 그래프를 생성함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geodesic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distance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유지하며 차원을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축소해나감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[4] 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t-SNE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(t-distributed stochastic neighbor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비슷한 샘플은 가까이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비슷하지 않은 샘플은 멀리 떨어지도록 하며 차원축소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시각화에 많이 사용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공간의 샘플의 군집을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때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4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E277F-92DA-4BC8-935C-F8CF1B72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2" y="1410943"/>
            <a:ext cx="11318055" cy="403611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EF44FC-DFAF-4384-AC95-5C4FD58F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275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2495154"/>
            <a:ext cx="2904758" cy="1315113"/>
            <a:chOff x="593574" y="850681"/>
            <a:chExt cx="2904758" cy="13151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1425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9.1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군집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9.2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가우시안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혼합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414829-F305-44C5-AF3F-7D0E4F0D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922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Intro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33A35-2BFE-4151-BEBC-0288E7392096}"/>
              </a:ext>
            </a:extLst>
          </p:cNvPr>
          <p:cNvSpPr txBox="1"/>
          <p:nvPr/>
        </p:nvSpPr>
        <p:spPr>
          <a:xfrm>
            <a:off x="670603" y="1095875"/>
            <a:ext cx="10646896" cy="5591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(clustering)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비슷한 샘플을 하나의 클러스터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(cluster)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묶어 모으는 것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고객 분류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 시스템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엔진 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(outlier detection)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데이터가 어떻게 보이는지를 학습함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이후 비정상 샘플을 감지하는 데 사용한다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제조라인 결함 탐지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시계열 데이터에서 새로운 경향성 찾기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밀도 추정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(density estimation)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 생성 확률 과정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process)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확률밀도함수를 추정하는 것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탐지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밀도가 매우 낮은 영역에 높인 샘플이 이상치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B2DEE2-4952-4C09-9346-53CF5B5B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75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(=Lloyd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&amp;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Forgy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algorithm)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반복 몇 번으로 레이블이 없는 데이터셋을 빠르고 효율적으로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클러스터 단위로 묶을 수 있는 알고리즘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012B9C-4357-48A6-BE9B-6F030753E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93" y="3157132"/>
            <a:ext cx="5469098" cy="260499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20BB0EA-1E6D-450D-8D66-05F89CF1F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3328811"/>
            <a:ext cx="4896534" cy="1481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7EDF07-184A-4C24-9EB5-479B052D87C4}"/>
              </a:ext>
            </a:extLst>
          </p:cNvPr>
          <p:cNvSpPr txBox="1"/>
          <p:nvPr/>
        </p:nvSpPr>
        <p:spPr>
          <a:xfrm>
            <a:off x="777240" y="4717980"/>
            <a:ext cx="5469098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알고리즘이 찾을 </a:t>
            </a:r>
            <a:r>
              <a:rPr lang="ko-KR" altLang="en-US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클러스터의 개수 </a:t>
            </a:r>
            <a:r>
              <a:rPr lang="en-US" altLang="ko-KR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지정해야 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샘플은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클러스터 중 하나에 할당된다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9A8323-DAED-4190-9A20-9D1DCBF33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222" y="5669884"/>
            <a:ext cx="4153106" cy="8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97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(=Lloyd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&amp;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Forgy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algorithm)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중심이 되는 특정 포인트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샘플에 가장 가까운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클러스터를 할당할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3F8D-D154-497E-83C2-08553DAF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46" y="2866299"/>
            <a:ext cx="3680287" cy="15208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24447F-D28D-45D8-91ED-259C17739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6" y="4709018"/>
            <a:ext cx="5938232" cy="7287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E0AC25-E7B7-4235-8793-7A7F6C5C2F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1302" y="3114499"/>
            <a:ext cx="5938232" cy="29158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237700-6814-423C-BD3E-63D386B59A17}"/>
              </a:ext>
            </a:extLst>
          </p:cNvPr>
          <p:cNvSpPr txBox="1"/>
          <p:nvPr/>
        </p:nvSpPr>
        <p:spPr>
          <a:xfrm>
            <a:off x="1107039" y="5876632"/>
            <a:ext cx="108726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클러스터의 크기가 많이 다르면 잘 작동하지 않음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샘플을 클러스터에 할당할 때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센트로이드까지의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거리를 고려하는 것이 전부이기 때문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그림에서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표로 표시함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74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(=Lloyd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&amp;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Forgy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algorithm)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원리로 작동하는 것일까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주어진 경우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샘플에 가장 가까운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선택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주어진 경우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클러스터에 속한 샘플의 평균을 계산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		      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쉽게 계산 가능함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주어지지 않은 경우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초기에는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랜덤하게 선정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샘플에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할당하고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업데이트하는데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변화가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더뎌질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때까지 계속 이를 반복함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375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(=Lloyd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&amp;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Forgy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algorithm)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975BB-7517-45DE-B08E-9F872DCF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60" y="1704069"/>
            <a:ext cx="6506381" cy="5153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C30821-B824-4047-B1A5-424E298E22E8}"/>
              </a:ext>
            </a:extLst>
          </p:cNvPr>
          <p:cNvSpPr txBox="1"/>
          <p:nvPr/>
        </p:nvSpPr>
        <p:spPr>
          <a:xfrm>
            <a:off x="400723" y="3804210"/>
            <a:ext cx="2391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업데이트</a:t>
            </a:r>
            <a:b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랜덤하게 초기화</a:t>
            </a:r>
            <a: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8CEEC-2B3E-4494-8472-5B9E4DAFEB3F}"/>
              </a:ext>
            </a:extLst>
          </p:cNvPr>
          <p:cNvSpPr txBox="1"/>
          <p:nvPr/>
        </p:nvSpPr>
        <p:spPr>
          <a:xfrm>
            <a:off x="9400181" y="3942709"/>
            <a:ext cx="2391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샘플에 </a:t>
            </a:r>
            <a: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179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031662" cy="4703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초기화 방법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위치를 근사하게 알고 있다면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init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매개변수에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리스트를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담은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numpy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배열을 지정하고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n_init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= 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설정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랜덤 초기화를 다르게 하여 여러 번 알고리즘을 수행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솔루션을 측정하기 위한 성능지표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이너셔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(inertia)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샘플과 가장 가까운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사이의 평균 제곱 거리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16EED0-F1C6-453A-B485-587DA0C3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65" y="2856576"/>
            <a:ext cx="9839432" cy="74276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EC3FA3-4AFD-4DFA-A5AF-4E4F1B1C6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65" y="5762125"/>
            <a:ext cx="5477639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40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01699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 속도 개선과 미니배치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삼각 부등식을 이용하여 불필요한 거리 계산을 피함으로써 속도를 개선함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KMeans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객체에서 기본적으로 사용함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MiniBatchKMeans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객체에서는 각 반복마다 전체 데이터셋 대신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미니배치를 사용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조금씩 이동시키는 방식으로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3~4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 속도개선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응용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메모리에 들어가지 않는 대량의 데이터셋에 적용이 가능하다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6AB9C26-0E2C-4691-9B00-4D656AD2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05" y="4851190"/>
            <a:ext cx="7849695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8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차원의 저주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C8F838-8CC6-4931-AF09-CC300EB8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01699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 속도 개선과 미니배치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그렇다면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성능은 어떨까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미니배치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 알고리즘이 일반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 알고리즘보다 훨씬 빠르다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이너셔는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일반적으로 미니배치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알고리즘이 조금 더 나쁘다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특히 클러스터 개수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증가할 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더욱 심화됨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E5234A-CA90-4ECB-B8EA-C1403FCF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315" y="3896513"/>
            <a:ext cx="7773370" cy="288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15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클러스터 개수 찾기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inertia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추세로 어림잡기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X: k  Y: inertia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함수를 그려보았을 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4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까지 증가할 때 빠르게 줄어들다가 그 이후로는 느리게 감소한다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그래프 상으로 이 지점을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Elbow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라고 일컫는다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다소 엉성한 방법이 될 수도 있음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F8BF1D-4FA6-41DB-861F-761722548D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510" y="4473251"/>
            <a:ext cx="5565764" cy="229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51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3" y="1095875"/>
                <a:ext cx="11432354" cy="3641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최적의 클러스터 개수 찾기</a:t>
                </a:r>
                <a:endParaRPr lang="en-US" altLang="ko-KR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2) </a:t>
                </a:r>
                <a:r>
                  <a:rPr lang="ko-KR" altLang="en-US" sz="2400" dirty="0">
                    <a:solidFill>
                      <a:srgbClr val="000000"/>
                    </a:solidFill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실루엣 점수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(silhouette score)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모든 샘플에 대한 실루엣 계수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(silhouette coefficient)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의 평균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실루엣 계수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 = (b - a) / max(a, b)		(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범위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≤      ≤</m:t>
                    </m:r>
                    <m:r>
                      <a:rPr lang="en-US" altLang="ko-KR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*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잘못된 클러스터에 할당됨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2000" dirty="0">
                    <a:solidFill>
                      <a:srgbClr val="FFC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클러스터의 경계 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2000" dirty="0">
                    <a:solidFill>
                      <a:srgbClr val="00B05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클러스터 안쪽에 잘 위치</a:t>
                </a:r>
                <a:endParaRPr lang="en-US" altLang="ko-KR" sz="2000" dirty="0">
                  <a:solidFill>
                    <a:srgbClr val="00B05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* a: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동일한 클러스터에 있는 다른 샘플까지 평균 거리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클러스터 내부 평균거리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* b: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가장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가까운 클러스터까지 평균 거리</a:t>
                </a:r>
                <a:endParaRPr lang="en-US" altLang="ko-KR" sz="2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95875"/>
                <a:ext cx="11432354" cy="3641959"/>
              </a:xfrm>
              <a:prstGeom prst="rect">
                <a:avLst/>
              </a:prstGeom>
              <a:blipFill>
                <a:blip r:embed="rId3"/>
                <a:stretch>
                  <a:fillRect l="-853" b="-2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9D80F85-DE05-404E-9347-0091D24AB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4906071"/>
            <a:ext cx="5229347" cy="7070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B91BC0-3415-49F3-8095-7F24BDCCC8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8516" y="4737834"/>
            <a:ext cx="5671433" cy="19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71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평균의 한계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솔루션에 이르기 위해서는 알고리즘이 여러 번 반복되어야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클러스터의 개수를 지정해야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크기나 밀집도가 서로 다르거나 원형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(spherical)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아니면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잘 동작하지 않을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아래의 그림은 타원형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20493C-82A5-41D3-8489-A0AAE3640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73" y="3974294"/>
            <a:ext cx="8449854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45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군집을 사용한 이미지 분할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 분할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(image segmentation)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이미지를 여러 개의 세그먼트로 분할하는 작업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시맨틱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분할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(semantic segmentation)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동일한 종류의 물체에 속한 모든 픽셀은 같은 세그먼트에 할당됨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imread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함수를 이용하여 이미지 읽기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3338D-82D8-47AE-8822-DA6EF2E6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9" y="4528292"/>
            <a:ext cx="9612351" cy="1132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5FDCE-9431-4960-9F0C-2D7F2FE98A84}"/>
              </a:ext>
            </a:extLst>
          </p:cNvPr>
          <p:cNvSpPr txBox="1"/>
          <p:nvPr/>
        </p:nvSpPr>
        <p:spPr>
          <a:xfrm>
            <a:off x="3120776" y="5368375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이미지는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3D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배열로 표현됨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 높이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너비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컬러 채널 개수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(RGB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채널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8803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군집을 사용한 이미지 분할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RGB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색상의 긴 리스트로 변환 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평균을 사용해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색상을 클러스터로 모으는 코드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1794F89-5163-431E-A6DB-D0DBACB3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0" y="2788518"/>
            <a:ext cx="8654436" cy="1208767"/>
          </a:xfrm>
          <a:prstGeom prst="rect">
            <a:avLst/>
          </a:prstGeom>
        </p:spPr>
      </p:pic>
      <p:pic>
        <p:nvPicPr>
          <p:cNvPr id="12" name="그림 11" descr="텍스트, 식물, 꽃이(가) 표시된 사진&#10;&#10;자동 생성된 설명">
            <a:extLst>
              <a:ext uri="{FF2B5EF4-FFF2-40B4-BE49-F238E27FC236}">
                <a16:creationId xmlns:a16="http://schemas.microsoft.com/office/drawing/2014/main" id="{53F99D92-D5AF-416D-83E8-54E92CBB3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937" y="4012505"/>
            <a:ext cx="5142228" cy="261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4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군집을 사용한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파이프라인을 만들어 훈련세트를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50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모은 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50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까지의 거리로 바꾼 후 로지스틱 회귀 모델 적용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B077BA-C547-4BEF-B211-42F967EE7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866299"/>
            <a:ext cx="5120126" cy="2057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88B31-0E70-42D5-8BEA-6C90E02132E6}"/>
              </a:ext>
            </a:extLst>
          </p:cNvPr>
          <p:cNvSpPr txBox="1"/>
          <p:nvPr/>
        </p:nvSpPr>
        <p:spPr>
          <a:xfrm>
            <a:off x="5994051" y="3601309"/>
            <a:ext cx="60977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train_test_split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으로 데이터셋 나누고 로지스틱 회귀만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적용했을 때는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96.9%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정확도를 가짐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데이터셋의 차원을 감소시켰으나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성능 향상은 대부분 변환된 데이터셋이 원본 데이터셋보다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선형적으로 더 잘 구분할 수 있기 때문이다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1F9828A-73E0-4957-827D-04CB4981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5183450"/>
            <a:ext cx="4082436" cy="5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90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625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군집을 사용한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준지도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없는 데이터가 많고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있는 데이터는 적을 때 사용한다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MNIST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에서 훈련 세트를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50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모으고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클러스터에서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센트로이드에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가장 가까운 이미지를 찾는다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대표 이미지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; representative image)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CAAF585-8514-466D-ADC3-5CEB1DE9A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68" y="3721018"/>
            <a:ext cx="7269688" cy="1508804"/>
          </a:xfrm>
          <a:prstGeom prst="rect">
            <a:avLst/>
          </a:prstGeom>
        </p:spPr>
      </p:pic>
      <p:pic>
        <p:nvPicPr>
          <p:cNvPr id="7" name="그림 6" descr="텍스트, 하늘, 오프너, 실외이(가) 표시된 사진&#10;&#10;자동 생성된 설명">
            <a:extLst>
              <a:ext uri="{FF2B5EF4-FFF2-40B4-BE49-F238E27FC236}">
                <a16:creationId xmlns:a16="http://schemas.microsoft.com/office/drawing/2014/main" id="{232BB181-0B1A-4FC8-93C6-DF796A5F74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2636" y="5286527"/>
            <a:ext cx="5150468" cy="134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10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군집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319340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DBSCAN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밀집된 연속적 지역을 클러스터로 정의한다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샘플에서 작은 거리 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이내에 있는 샘플의 개수를 센다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(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이웃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이웃 내에 적어도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min_samples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샘플이 있다면 이를 핵심 샘플로 간주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핵심 샘플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밀집된 지역에 있는 샘플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핵심 샘플의 이웃에 있는 모든 샘플은 동일한 클러스터에 속함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규칙은 연쇄적으로 다른 이웃들에게도 계속해서 적용되어 클러스터를 형성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핵심 샘플이 아니며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&amp;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이웃이 아닌 샘플은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이상치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판단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182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가우시안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혼합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가우시안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혼합 모델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(GMM; Gaussian mixture model)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파라미터가 알려지지 않은 여러 개의 혼합된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가우시안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분포에서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생성되었다고 가정하는 확률모델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가우시안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분포에서 생성된 모든 샘플은 하나의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형성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타원형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각각은 모양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크기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밀집도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방향이 다름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GaussianMixture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가우시안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분포 개수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필요함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57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대부분의 경우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훈련샘플이 모든 차원에 걸쳐 균일한 분포를 띠지는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 안의 </a:t>
            </a:r>
            <a:r>
              <a:rPr lang="ko-KR" altLang="en-US" sz="2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저차원</a:t>
            </a: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부분 공간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놓여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0B3464-B64E-4ECC-B487-15484785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06" y="2864953"/>
            <a:ext cx="3746320" cy="25915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CF6746-09E6-406B-BDD1-CB38690C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830" y="2864953"/>
            <a:ext cx="3082538" cy="2591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7FC332-842D-4D5A-BEE0-CF025EDBE6C0}"/>
                  </a:ext>
                </a:extLst>
              </p:cNvPr>
              <p:cNvSpPr txBox="1"/>
              <p:nvPr/>
            </p:nvSpPr>
            <p:spPr>
              <a:xfrm>
                <a:off x="1841856" y="5584759"/>
                <a:ext cx="6097712" cy="90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sz="18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데이터셋의 차원을 </a:t>
                </a:r>
                <a:r>
                  <a:rPr lang="en-US" altLang="ko-KR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3D</a:t>
                </a: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에서 </a:t>
                </a:r>
                <a:r>
                  <a:rPr lang="en-US" altLang="ko-KR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2D</a:t>
                </a: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로 줄임</a:t>
                </a:r>
                <a:endPara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축은 새로운 특성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에 대응된다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endPara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7FC332-842D-4D5A-BEE0-CF025EDBE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56" y="5584759"/>
                <a:ext cx="6097712" cy="903645"/>
              </a:xfrm>
              <a:prstGeom prst="rect">
                <a:avLst/>
              </a:prstGeom>
              <a:blipFill>
                <a:blip r:embed="rId5"/>
                <a:stretch>
                  <a:fillRect l="-600" b="-101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71EDB-CD8F-448F-8139-884E5123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가우시안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혼합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4F163F-8B07-4F14-9F0A-86A1A4609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6" y="1818807"/>
            <a:ext cx="7173326" cy="38105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65F21E-6B1F-455E-B799-E2AE0A6D39AB}"/>
              </a:ext>
            </a:extLst>
          </p:cNvPr>
          <p:cNvSpPr/>
          <p:nvPr/>
        </p:nvSpPr>
        <p:spPr>
          <a:xfrm>
            <a:off x="161947" y="3338792"/>
            <a:ext cx="1985355" cy="708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 파라미터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14AAE-FB50-474A-B1B9-45DEDCE30ABE}"/>
              </a:ext>
            </a:extLst>
          </p:cNvPr>
          <p:cNvSpPr/>
          <p:nvPr/>
        </p:nvSpPr>
        <p:spPr>
          <a:xfrm>
            <a:off x="2415410" y="1615549"/>
            <a:ext cx="99561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레이블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142520-97D3-408C-9F86-CE44D6B44676}"/>
              </a:ext>
            </a:extLst>
          </p:cNvPr>
          <p:cNvSpPr/>
          <p:nvPr/>
        </p:nvSpPr>
        <p:spPr>
          <a:xfrm>
            <a:off x="3586663" y="1615549"/>
            <a:ext cx="114972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샘플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31A25F-A14E-438D-A4A4-788743AB1D60}"/>
              </a:ext>
            </a:extLst>
          </p:cNvPr>
          <p:cNvSpPr/>
          <p:nvPr/>
        </p:nvSpPr>
        <p:spPr>
          <a:xfrm>
            <a:off x="5732980" y="1890725"/>
            <a:ext cx="124342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범주형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2CCF5A-F191-420A-8575-143DDDEC2002}"/>
              </a:ext>
            </a:extLst>
          </p:cNvPr>
          <p:cNvSpPr/>
          <p:nvPr/>
        </p:nvSpPr>
        <p:spPr>
          <a:xfrm>
            <a:off x="5732980" y="3428999"/>
            <a:ext cx="1243423" cy="618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플레이트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표기법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C298B3-05A4-4032-A827-8FF29079A3DC}"/>
              </a:ext>
            </a:extLst>
          </p:cNvPr>
          <p:cNvSpPr/>
          <p:nvPr/>
        </p:nvSpPr>
        <p:spPr>
          <a:xfrm>
            <a:off x="1001997" y="4167887"/>
            <a:ext cx="1741203" cy="84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가우시안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분포</a:t>
            </a:r>
            <a:b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DBE9E6-FD5D-4A20-95FB-ECFFE3E7DBA3}"/>
              </a:ext>
            </a:extLst>
          </p:cNvPr>
          <p:cNvSpPr/>
          <p:nvPr/>
        </p:nvSpPr>
        <p:spPr>
          <a:xfrm>
            <a:off x="2913216" y="5116529"/>
            <a:ext cx="1149723" cy="422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A7856B-FBFB-4D9C-AB80-CE94D8664164}"/>
              </a:ext>
            </a:extLst>
          </p:cNvPr>
          <p:cNvSpPr/>
          <p:nvPr/>
        </p:nvSpPr>
        <p:spPr>
          <a:xfrm>
            <a:off x="4056310" y="5070596"/>
            <a:ext cx="158420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공분산 행렬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A15A-67DE-4959-9DC3-8A35471D7694}"/>
              </a:ext>
            </a:extLst>
          </p:cNvPr>
          <p:cNvSpPr txBox="1"/>
          <p:nvPr/>
        </p:nvSpPr>
        <p:spPr>
          <a:xfrm>
            <a:off x="7807992" y="2215954"/>
            <a:ext cx="4188558" cy="2954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원은 확률변수를 나타낸다</a:t>
            </a:r>
            <a: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사각형은 </a:t>
            </a:r>
            <a:r>
              <a:rPr lang="ko-KR" altLang="en-US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고정값을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나타낸다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=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모델의 파라미터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큰 사각형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플레이트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(plate)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이 안의 내용이 여러 번 반복됨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플레이트 </a:t>
            </a:r>
            <a:r>
              <a:rPr lang="ko-KR" altLang="en-US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우하단의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숫자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플레이트 안의 내용의 반복 횟수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21518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가우시안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혼합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ABBFCA-699C-421E-BADF-8C85EB756FA7}"/>
                  </a:ext>
                </a:extLst>
              </p:cNvPr>
              <p:cNvSpPr txBox="1"/>
              <p:nvPr/>
            </p:nvSpPr>
            <p:spPr>
              <a:xfrm>
                <a:off x="670603" y="1095875"/>
                <a:ext cx="10646896" cy="1177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데이터셋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X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 주어지면 가중치 </a:t>
                </a:r>
                <a:r>
                  <a:rPr lang="el-GR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Φ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와 전체 분포의 파라미터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ko-K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𝜇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(1)</m:t>
                        </m:r>
                      </m:sup>
                    </m:sSup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에</m:t>
                    </m:r>
                  </m:oMath>
                </a14:m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ko-KR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𝜇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까지와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Σ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(1)</m:t>
                        </m:r>
                      </m:sup>
                    </m:sSup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에</m:t>
                    </m:r>
                  </m:oMath>
                </a14:m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Σ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까지를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추정한다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  </a:t>
                </a:r>
                <a:r>
                  <a:rPr lang="en-US" altLang="ko-KR" sz="2400" dirty="0" err="1">
                    <a:solidFill>
                      <a:srgbClr val="000000"/>
                    </a:solidFill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GaussianMixture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객체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ABBFCA-699C-421E-BADF-8C85EB756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95875"/>
                <a:ext cx="10646896" cy="1177310"/>
              </a:xfrm>
              <a:prstGeom prst="rect">
                <a:avLst/>
              </a:prstGeom>
              <a:blipFill>
                <a:blip r:embed="rId3"/>
                <a:stretch>
                  <a:fillRect l="-859" b="-10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67CBCB8-9AED-4A81-82F7-4179EA33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51" y="2551739"/>
            <a:ext cx="5982535" cy="1219370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EED42FE7-2A56-47CC-B5EE-3556501AF8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395"/>
          <a:stretch/>
        </p:blipFill>
        <p:spPr>
          <a:xfrm>
            <a:off x="6503074" y="2551739"/>
            <a:ext cx="5137547" cy="3448531"/>
          </a:xfrm>
          <a:prstGeom prst="rect">
            <a:avLst/>
          </a:prstGeom>
        </p:spPr>
      </p:pic>
      <p:pic>
        <p:nvPicPr>
          <p:cNvPr id="22" name="그림 21" descr="텍스트, 손목시계, 게이지이(가) 표시된 사진&#10;&#10;자동 생성된 설명">
            <a:extLst>
              <a:ext uri="{FF2B5EF4-FFF2-40B4-BE49-F238E27FC236}">
                <a16:creationId xmlns:a16="http://schemas.microsoft.com/office/drawing/2014/main" id="{DF1FAFD0-6818-42D7-A932-BC1A7D6F9E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53" r="11871"/>
          <a:stretch/>
        </p:blipFill>
        <p:spPr>
          <a:xfrm>
            <a:off x="7350607" y="6092575"/>
            <a:ext cx="3601646" cy="57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9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가우시안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혼합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BBFCA-699C-421E-BADF-8C85EB756FA7}"/>
              </a:ext>
            </a:extLst>
          </p:cNvPr>
          <p:cNvSpPr txBox="1"/>
          <p:nvPr/>
        </p:nvSpPr>
        <p:spPr>
          <a:xfrm>
            <a:off x="670603" y="1095875"/>
            <a:ext cx="11134404" cy="1137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하드 군집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샘플을 가장 비슷한 클러스터에 할당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 predict( 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소프트 군집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샘플이 특정 클러스터에 속할 확률을 예측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predict_proba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F3A50E2-F1BD-4CDE-914E-10DA1516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87" y="2402621"/>
            <a:ext cx="6005113" cy="123741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584BEE3-3525-4ABA-8149-CD37C3367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15" y="2402621"/>
            <a:ext cx="5364568" cy="1310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A8646A-D7C0-40E1-A94E-C3A69CD8B855}"/>
              </a:ext>
            </a:extLst>
          </p:cNvPr>
          <p:cNvSpPr txBox="1"/>
          <p:nvPr/>
        </p:nvSpPr>
        <p:spPr>
          <a:xfrm>
            <a:off x="670603" y="3739398"/>
            <a:ext cx="1113440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생성 모델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(generative model) 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모델에서 새로운 샘플을 만들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A3E4195-D1AA-49B4-9A5F-98EE7EC77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373"/>
          <a:stretch/>
        </p:blipFill>
        <p:spPr>
          <a:xfrm>
            <a:off x="1202207" y="4501353"/>
            <a:ext cx="3893868" cy="2037559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8715061-1850-4CF6-85A7-80B1F34E51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973"/>
          <a:stretch/>
        </p:blipFill>
        <p:spPr>
          <a:xfrm>
            <a:off x="6088333" y="4501020"/>
            <a:ext cx="3893867" cy="4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6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가우시안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혼합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BBFCA-699C-421E-BADF-8C85EB756FA7}"/>
              </a:ext>
            </a:extLst>
          </p:cNvPr>
          <p:cNvSpPr txBox="1"/>
          <p:nvPr/>
        </p:nvSpPr>
        <p:spPr>
          <a:xfrm>
            <a:off x="670603" y="1095875"/>
            <a:ext cx="11134404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주어진 위치에서 모델의 밀도를 추정할 수도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score_samples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샘플이 주어지면 그 위치의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PDF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로그값을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예측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(* PDF: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확률밀도함수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; probability density function)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73A62-6B1B-4092-BA89-9CE900A8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784290"/>
            <a:ext cx="7608040" cy="863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FE221D-C5BC-4CC3-BE8A-44C07E18EE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603" y="3799929"/>
            <a:ext cx="6164342" cy="29654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625839-015D-4042-85BE-AD15A83E05A6}"/>
              </a:ext>
            </a:extLst>
          </p:cNvPr>
          <p:cNvSpPr txBox="1"/>
          <p:nvPr/>
        </p:nvSpPr>
        <p:spPr>
          <a:xfrm>
            <a:off x="6964166" y="4449711"/>
            <a:ext cx="49846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가우시안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혼합 모델의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클러스터 평균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결정 경계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밀도 등고선을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나타낸 그림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173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가우시안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혼합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BBFCA-699C-421E-BADF-8C85EB756FA7}"/>
              </a:ext>
            </a:extLst>
          </p:cNvPr>
          <p:cNvSpPr txBox="1"/>
          <p:nvPr/>
        </p:nvSpPr>
        <p:spPr>
          <a:xfrm>
            <a:off x="670603" y="1095875"/>
            <a:ext cx="11134404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가우시안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혼합을 사용한 이상치 탐지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이상치 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보통과 많이 다른 샘플을 감지하는 작업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반의어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정상치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가우시안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혼합 모델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밀도가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낮은 지역에 있는 모든 샘플을 이상치로 간주한다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임곗값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(density threshold)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지정해야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4E448AB-6EB8-44DB-B1C3-D749A8808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56" y="4412789"/>
            <a:ext cx="6034526" cy="9263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ED2766-B314-43F8-82A4-0EADBA0980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6303" y="3896512"/>
            <a:ext cx="5378935" cy="25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1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가우시안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혼합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ABBFCA-699C-421E-BADF-8C85EB756FA7}"/>
                  </a:ext>
                </a:extLst>
              </p:cNvPr>
              <p:cNvSpPr txBox="1"/>
              <p:nvPr/>
            </p:nvSpPr>
            <p:spPr>
              <a:xfrm>
                <a:off x="670603" y="1095875"/>
                <a:ext cx="11134404" cy="5220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클러스터 개수 선택하기</a:t>
                </a:r>
                <a:endParaRPr lang="en-US" altLang="ko-KR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k-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평균에서는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cluster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개수 선택을 위해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inertia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나 실루엣 점수 등을 사용함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u="sng" dirty="0" err="1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가우시안</a:t>
                </a:r>
                <a:r>
                  <a:rPr lang="ko-KR" altLang="en-US" sz="2400" u="sng" dirty="0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혼합에서는 이러한 지표를 사용할 수 없음</a:t>
                </a:r>
                <a:r>
                  <a:rPr lang="en-US" altLang="ko-KR" sz="2400" u="sng" dirty="0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!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cluster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 타원형이거나 크기가 다를 때는 안정하지 못하기 때문임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BIC; Bayesian Information Criterion</a:t>
                </a:r>
                <a:b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𝐵𝐼𝐶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−2</m:t>
                    </m:r>
                    <m:func>
                      <m:func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  <a:sym typeface="Wingdings" panose="05000000000000000000" pitchFamily="2" charset="2"/>
                                  </a:rPr>
                                  <m:t>𝐿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AIC; Akaike Information Criterion</a:t>
                </a:r>
                <a:b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𝐴𝐼𝐶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=2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−2</m:t>
                    </m:r>
                    <m:func>
                      <m:func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  <a:sym typeface="Wingdings" panose="05000000000000000000" pitchFamily="2" charset="2"/>
                                  </a:rPr>
                                  <m:t>𝐿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ABBFCA-699C-421E-BADF-8C85EB756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95875"/>
                <a:ext cx="11134404" cy="5220916"/>
              </a:xfrm>
              <a:prstGeom prst="rect">
                <a:avLst/>
              </a:prstGeom>
              <a:blipFill>
                <a:blip r:embed="rId3"/>
                <a:stretch>
                  <a:fillRect l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AC465-2DC5-43B2-9413-574E5FB4C1A7}"/>
                  </a:ext>
                </a:extLst>
              </p:cNvPr>
              <p:cNvSpPr txBox="1"/>
              <p:nvPr/>
            </p:nvSpPr>
            <p:spPr>
              <a:xfrm>
                <a:off x="8381144" y="3904447"/>
                <a:ext cx="3810856" cy="1294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m: </a:t>
                </a:r>
                <a:r>
                  <a:rPr lang="ko-KR" altLang="en-US" sz="1800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샘플의</a:t>
                </a:r>
                <a:r>
                  <a:rPr lang="en-US" altLang="ko-KR" sz="1800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개수</a:t>
                </a:r>
                <a:endParaRPr lang="en-US" altLang="ko-KR" sz="18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p: </a:t>
                </a: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모델이 학습할 파라미터 개수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모</m:t>
                    </m:r>
                  </m:oMath>
                </a14:m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델의 가능도 함수의 최댓값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AC465-2DC5-43B2-9413-574E5FB4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44" y="3904447"/>
                <a:ext cx="3810856" cy="1294650"/>
              </a:xfrm>
              <a:prstGeom prst="rect">
                <a:avLst/>
              </a:prstGeom>
              <a:blipFill>
                <a:blip r:embed="rId4"/>
                <a:stretch>
                  <a:fillRect l="-1440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BB141C2-30B0-4DC2-8720-58797B74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144" y="5350375"/>
            <a:ext cx="2216609" cy="11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53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가우시안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혼합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BBFCA-699C-421E-BADF-8C85EB756FA7}"/>
              </a:ext>
            </a:extLst>
          </p:cNvPr>
          <p:cNvSpPr txBox="1"/>
          <p:nvPr/>
        </p:nvSpPr>
        <p:spPr>
          <a:xfrm>
            <a:off x="495945" y="1095875"/>
            <a:ext cx="11442628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베이즈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가우시안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혼합 모델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BayesianGaussianMixture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개수를 수동으로 찾지 않고 불필요한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가중치를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으로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자동으로 불필요한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삭제한다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A3E176E-3846-4272-9A56-222FEB6D2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2" y="3342516"/>
            <a:ext cx="8967429" cy="13802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133E69-D753-43AB-BAC7-22CABBA2A579}"/>
              </a:ext>
            </a:extLst>
          </p:cNvPr>
          <p:cNvSpPr txBox="1"/>
          <p:nvPr/>
        </p:nvSpPr>
        <p:spPr>
          <a:xfrm>
            <a:off x="597811" y="4923534"/>
            <a:ext cx="8350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알고리즘이 자동적으로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개가 필요한 상황이라는 것을 감지한 것임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256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가우시안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혼합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BBFCA-699C-421E-BADF-8C85EB756FA7}"/>
              </a:ext>
            </a:extLst>
          </p:cNvPr>
          <p:cNvSpPr txBox="1"/>
          <p:nvPr/>
        </p:nvSpPr>
        <p:spPr>
          <a:xfrm>
            <a:off x="495945" y="1095875"/>
            <a:ext cx="1144262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베이즈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가우시안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혼합 모델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7857AE-30AC-456F-B64A-78D6E8FB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6" y="2041255"/>
            <a:ext cx="6508789" cy="3496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005101-41B6-40D3-BFAA-A0AE96B9A1FA}"/>
              </a:ext>
            </a:extLst>
          </p:cNvPr>
          <p:cNvSpPr txBox="1"/>
          <p:nvPr/>
        </p:nvSpPr>
        <p:spPr>
          <a:xfrm>
            <a:off x="6907498" y="2123009"/>
            <a:ext cx="5192035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클수록 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Φ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값이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가까워지고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많은 클러스터를 만들게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파라미터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d, V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cluster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분포 모양을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제어한다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048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가우시안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혼합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BBFCA-699C-421E-BADF-8C85EB756FA7}"/>
              </a:ext>
            </a:extLst>
          </p:cNvPr>
          <p:cNvSpPr txBox="1"/>
          <p:nvPr/>
        </p:nvSpPr>
        <p:spPr>
          <a:xfrm>
            <a:off x="495945" y="1095875"/>
            <a:ext cx="11442628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베이즈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가우시안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혼합 모델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베이즈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정리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관측한 후의 잠재 변수에 대한 확률 분포 업데이트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X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주어졌을 때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z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조건부 확률인 사후 확률분포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P(z | X)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08303C-93D5-4FDA-9408-3A021ED9647C}"/>
                  </a:ext>
                </a:extLst>
              </p:cNvPr>
              <p:cNvSpPr txBox="1"/>
              <p:nvPr/>
            </p:nvSpPr>
            <p:spPr>
              <a:xfrm>
                <a:off x="1449327" y="3011417"/>
                <a:ext cx="8296567" cy="835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사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확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가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능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사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확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증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거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08303C-93D5-4FDA-9408-3A021ED96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327" y="3011417"/>
                <a:ext cx="8296567" cy="835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D8B518-ABA5-4BC6-B20F-4D62ED232914}"/>
                  </a:ext>
                </a:extLst>
              </p:cNvPr>
              <p:cNvSpPr txBox="1"/>
              <p:nvPr/>
            </p:nvSpPr>
            <p:spPr>
              <a:xfrm>
                <a:off x="1449327" y="4154097"/>
                <a:ext cx="3251916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D8B518-ABA5-4BC6-B20F-4D62ED232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327" y="4154097"/>
                <a:ext cx="3251916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822D16D-FD3F-4102-8321-FD66F23DDD94}"/>
              </a:ext>
            </a:extLst>
          </p:cNvPr>
          <p:cNvSpPr txBox="1"/>
          <p:nvPr/>
        </p:nvSpPr>
        <p:spPr>
          <a:xfrm>
            <a:off x="1449327" y="5245673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첫번째 식에서 분모에 해당하는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p(X)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계산하기가 어려움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변분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추론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(variational inference)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통해 해결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25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가우시안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혼합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BBFCA-699C-421E-BADF-8C85EB756FA7}"/>
              </a:ext>
            </a:extLst>
          </p:cNvPr>
          <p:cNvSpPr txBox="1"/>
          <p:nvPr/>
        </p:nvSpPr>
        <p:spPr>
          <a:xfrm>
            <a:off x="495945" y="1095875"/>
            <a:ext cx="11442628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베이즈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가우시안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혼합 모델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변분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추론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자체적인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변분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파라미터 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λ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가진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분포패밀리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q(z; 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λ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선택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q(z)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p(z | X)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좋은 근사값이 되도록 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λ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최적화함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q(z)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p(z | X)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KL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발산을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최소화하는 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λ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값을 찾아 이를 해결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6453CD-B932-4F58-97C1-682943E7A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8" y="3342516"/>
            <a:ext cx="5953125" cy="3422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E87F72-FA46-42D5-BD4F-733D672E8461}"/>
              </a:ext>
            </a:extLst>
          </p:cNvPr>
          <p:cNvSpPr txBox="1"/>
          <p:nvPr/>
        </p:nvSpPr>
        <p:spPr>
          <a:xfrm>
            <a:off x="7302357" y="3996915"/>
            <a:ext cx="4636216" cy="2122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log[p(X)]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에서 증거 하한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(ELBO)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뺀 식으로</a:t>
            </a:r>
            <a:b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다시 쓸 수 있다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이때 이것의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로그값은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의존하지 않고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상수항이므로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KL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발산을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최소화하려면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ELBO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최대화해야 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7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9E1D8-FBEB-4025-B163-F2719BEAD96B}"/>
              </a:ext>
            </a:extLst>
          </p:cNvPr>
          <p:cNvSpPr txBox="1"/>
          <p:nvPr/>
        </p:nvSpPr>
        <p:spPr>
          <a:xfrm>
            <a:off x="670603" y="1758303"/>
            <a:ext cx="1130906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데이터가 </a:t>
            </a:r>
            <a:r>
              <a:rPr lang="ko-KR" altLang="en-US" sz="2400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스위스롤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swiss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roll)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분포를 띠고 있다면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( =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부분공간의 뒤틀림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EA0260-1152-4503-A9D2-67191553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30" y="2784298"/>
            <a:ext cx="3376148" cy="25833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FCBF33-C86D-4731-815E-975B601B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682" y="2835668"/>
            <a:ext cx="6467949" cy="23041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83F2D4-0FB1-492A-AFF9-12245FDE87AF}"/>
              </a:ext>
            </a:extLst>
          </p:cNvPr>
          <p:cNvSpPr/>
          <p:nvPr/>
        </p:nvSpPr>
        <p:spPr>
          <a:xfrm>
            <a:off x="4736387" y="2784298"/>
            <a:ext cx="3376148" cy="2583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4BC0A-8535-4038-BDB3-62910FE1D3D8}"/>
              </a:ext>
            </a:extLst>
          </p:cNvPr>
          <p:cNvSpPr txBox="1"/>
          <p:nvPr/>
        </p:nvSpPr>
        <p:spPr>
          <a:xfrm>
            <a:off x="4620924" y="5537218"/>
            <a:ext cx="375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평면에 투영시킬 경우</a:t>
            </a:r>
            <a:endParaRPr lang="en-US" altLang="ko-KR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스위스 롤의 층이 서로 </a:t>
            </a:r>
            <a:r>
              <a:rPr lang="ko-KR" altLang="en-US" dirty="0" err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뭉개짐</a:t>
            </a:r>
            <a:endParaRPr lang="ko-KR" altLang="en-US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14301F-A43E-4EF9-97C1-314DB1D0E411}"/>
              </a:ext>
            </a:extLst>
          </p:cNvPr>
          <p:cNvSpPr/>
          <p:nvPr/>
        </p:nvSpPr>
        <p:spPr>
          <a:xfrm>
            <a:off x="8301519" y="2788854"/>
            <a:ext cx="3015980" cy="258336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EB984-38F2-4F79-9BA5-D7F293F071C0}"/>
              </a:ext>
            </a:extLst>
          </p:cNvPr>
          <p:cNvSpPr txBox="1"/>
          <p:nvPr/>
        </p:nvSpPr>
        <p:spPr>
          <a:xfrm>
            <a:off x="8301519" y="5530947"/>
            <a:ext cx="375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Desired.</a:t>
            </a:r>
          </a:p>
          <a:p>
            <a:r>
              <a:rPr lang="ko-KR" altLang="en-US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스위스 롤을 펼쳐 </a:t>
            </a:r>
            <a:r>
              <a:rPr lang="en-US" altLang="ko-KR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2D </a:t>
            </a:r>
            <a:r>
              <a:rPr lang="ko-KR" altLang="en-US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데이터셋 얻기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624A68-2153-4DDF-8BDF-37792D5A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370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678934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스위스 롤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(manifold)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한 형태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2D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공간에서 휘어지거나 뒤틀린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모양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국부적으로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초평면으로 보일 수 있는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       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공간의 일부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n &lt; D )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훈련샘플이 놓인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모델링하는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assumption)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고차원 데이터셋이 더 낮은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가깝게 놓여있다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라는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가정으로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학습의 기본 가정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835C4C-1CB5-4984-9C5A-6105CCFD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데이터에 가장 가까운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초평면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(hyper-plane)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정의한 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이 평면에 투영시킴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이것을 단면으로 잘라낸다고 생각하면 쉬움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 보존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분산이 최대로 보존되는 축을 선택하는 것이</a:t>
            </a:r>
            <a:b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                </a:t>
            </a:r>
            <a:r>
              <a:rPr lang="ko-KR" altLang="en-US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정보가 가장 적게 손실되므로 합리적이다</a:t>
            </a:r>
            <a: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A8FE0F-875E-4FA4-B59A-029AE7E2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869" y="4032646"/>
            <a:ext cx="5465295" cy="2602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BDB20-933C-4630-A6BF-672AC086D21C}"/>
              </a:ext>
            </a:extLst>
          </p:cNvPr>
          <p:cNvSpPr txBox="1"/>
          <p:nvPr/>
        </p:nvSpPr>
        <p:spPr>
          <a:xfrm>
            <a:off x="7723595" y="4167651"/>
            <a:ext cx="421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최대로 보존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EC3BE-E07D-44F1-84FE-6B864EF04087}"/>
              </a:ext>
            </a:extLst>
          </p:cNvPr>
          <p:cNvSpPr txBox="1"/>
          <p:nvPr/>
        </p:nvSpPr>
        <p:spPr>
          <a:xfrm>
            <a:off x="7723595" y="5762125"/>
            <a:ext cx="2355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작음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F8A58-7F17-4865-9A47-B31F15B6F811}"/>
              </a:ext>
            </a:extLst>
          </p:cNvPr>
          <p:cNvSpPr txBox="1"/>
          <p:nvPr/>
        </p:nvSpPr>
        <p:spPr>
          <a:xfrm>
            <a:off x="7723595" y="4936989"/>
            <a:ext cx="2355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중간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0F8A93-4785-4281-B4B2-FACC5BB9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5015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(principal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component;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고차원 데이터셋의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서로 직교하는 축을 찾는데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 데이터셋의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축까지 찾는다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축을 이 데이터의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주성분이라고 지칭한다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주성분을 어떻게 찾는가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특이값</a:t>
            </a:r>
            <a:r>
              <a:rPr lang="ko-KR" altLang="en-US" sz="2400" b="1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분해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(SVD; singular value decomposition)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표준적 행렬 분해 기법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훈련세트 행렬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행렬의 곱셈으로 표현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D755C4-2259-477E-BF15-DA71F907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1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4277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 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특이값</a:t>
            </a:r>
            <a:r>
              <a:rPr lang="ko-KR" altLang="en-US" sz="2400" b="1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분해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(SVD; singular value decomposition)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표준적 행렬 분해 기법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훈련세트 행렬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행렬의 곱셈으로 표현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 행렬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(principal components matrix)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numpy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svd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함수를 이용한 주성분 구하기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 descr="텍스트, 시계, 안테나이(가) 표시된 사진&#10;&#10;자동 생성된 설명">
            <a:extLst>
              <a:ext uri="{FF2B5EF4-FFF2-40B4-BE49-F238E27FC236}">
                <a16:creationId xmlns:a16="http://schemas.microsoft.com/office/drawing/2014/main" id="{548EDBEF-825F-47AF-8116-0B11ADE6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2993" y="3342516"/>
            <a:ext cx="2325466" cy="153646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134FA7D-83F2-4634-A1DB-EB92D7A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67" y="5226174"/>
            <a:ext cx="5744377" cy="140989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45C6A-3AF6-4C80-8680-9783321B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40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Props1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3535</TotalTime>
  <Words>2775</Words>
  <Application>Microsoft Office PowerPoint</Application>
  <PresentationFormat>와이드스크린</PresentationFormat>
  <Paragraphs>452</Paragraphs>
  <Slides>50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3" baseType="lpstr">
      <vt:lpstr>KoPubWorldDotum_Pro Bold</vt:lpstr>
      <vt:lpstr>KoPubWorld돋움체 Light</vt:lpstr>
      <vt:lpstr>KoPubWorldDotum</vt:lpstr>
      <vt:lpstr>맑은 고딕</vt:lpstr>
      <vt:lpstr>Wingdings</vt:lpstr>
      <vt:lpstr>Forte</vt:lpstr>
      <vt:lpstr>KoPubWorld돋움체 Bold</vt:lpstr>
      <vt:lpstr>Arial</vt:lpstr>
      <vt:lpstr>Cambria Math</vt:lpstr>
      <vt:lpstr>에스코어 드림 4 Regular</vt:lpstr>
      <vt:lpstr>KoPubWorldDotum_Pro Light</vt:lpstr>
      <vt:lpstr>에스코어 드림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122</cp:revision>
  <dcterms:created xsi:type="dcterms:W3CDTF">2019-09-24T13:38:54Z</dcterms:created>
  <dcterms:modified xsi:type="dcterms:W3CDTF">2021-08-01T06:25:12Z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